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98" r:id="rId3"/>
    <p:sldId id="296" r:id="rId4"/>
    <p:sldId id="299" r:id="rId5"/>
    <p:sldId id="295" r:id="rId6"/>
    <p:sldId id="297" r:id="rId7"/>
    <p:sldId id="305" r:id="rId8"/>
    <p:sldId id="304" r:id="rId9"/>
    <p:sldId id="307" r:id="rId10"/>
    <p:sldId id="306" r:id="rId11"/>
    <p:sldId id="308" r:id="rId12"/>
    <p:sldId id="300" r:id="rId13"/>
    <p:sldId id="309" r:id="rId14"/>
    <p:sldId id="310" r:id="rId15"/>
    <p:sldId id="311" r:id="rId16"/>
    <p:sldId id="301" r:id="rId17"/>
    <p:sldId id="312" r:id="rId18"/>
    <p:sldId id="303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1414"/>
    <a:srgbClr val="0A0A0B"/>
    <a:srgbClr val="1DB954"/>
    <a:srgbClr val="0C0D0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 autoAdjust="0"/>
    <p:restoredTop sz="88873" autoAdjust="0"/>
  </p:normalViewPr>
  <p:slideViewPr>
    <p:cSldViewPr snapToGrid="0">
      <p:cViewPr varScale="1">
        <p:scale>
          <a:sx n="59" d="100"/>
          <a:sy n="59" d="100"/>
        </p:scale>
        <p:origin x="96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E6012-1BD2-423A-B783-8C352B9F1F3A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EDCF92-708B-42BD-8680-DB4A1F57983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530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072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9637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61980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089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569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08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8841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5812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08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25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589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9796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CEDCF92-708B-42BD-8680-DB4A1F57983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30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A3804-116A-593A-9926-13C4F9996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CFECD-2E63-38F8-9058-19CF0FA55C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723B3F-55A5-BED3-F7EA-8545E4A87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9BE5EB-25AD-92D6-5BB0-5B7CA419C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98E25-5FA8-D9D7-8A9A-409230024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399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C7DA9-C965-0040-A5D8-E8D946BCA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35E157-4AA1-F608-CB52-82001F529D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5CD316-EA07-E121-FACF-A6A16B4A7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252073-B009-B6FB-9A0C-EFFE3E55B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F6484-D1A2-AA04-7D5B-6C4CB25EE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11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3D4A07-D9A6-DAF1-3CCD-1989D4013A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677080-F720-4FDB-B5D3-945225EAF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8042C-D186-F0B1-DC55-CA5D47D39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E73D2-E70F-A7F8-F214-B73E40BF3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7E048-5A3B-A13D-A099-F5C8B2101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64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7B937-C3F4-F051-E056-F10DACC15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2022A3-1CA7-E45D-19A4-E7F3AB1DA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3C8E6-47E2-B3A9-EB6A-BA474DDF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2AA51-C5A2-AAFC-C759-524AC0587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A6747-8976-58AD-FBD8-315C35CDF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85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0C816-8050-44E0-0B50-7928C4772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18D957-3BCD-649A-845F-D45CB4607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2B80FE-88B7-1D16-4322-AF08BDD34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B78BA6-EF04-9698-C62A-1CE934987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797AC-5E45-6C15-0EEC-3056E5340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0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44201-438F-65A7-9B70-731DBAD713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D1E9C-B535-CE07-8402-0B97E0FD06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9AFE8C-2A7E-4C91-58EA-868541A5B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7D709D-F446-5949-6722-999DBE8C1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9DEE2-A2B7-0EB1-5C30-29210953F3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E58A0-0161-234A-7D09-E1E4E37DD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8856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8C7B6-683F-5937-3461-742A623E3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FF785-7790-C63E-D448-050BE460C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CA74ED-DF82-2F2A-FE20-7429BB678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87A19B-E0B0-1637-C122-AC945A8A41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26800-92A6-41A2-A970-45FFFDB249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091ED1-4695-FE72-FC9A-3AEE4ED08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3B6345-F50D-4938-9DDD-395D85897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B93662-0A60-8302-6B99-B1167B216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598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E97CB3-F5F6-A2F0-3555-B06BBF4D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CB5CDB-D9BA-A241-BD1C-A8201BD03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597C7E-14DE-A920-6F42-F3FFE31A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83B9D2-3446-AEF6-5AD2-640892003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13838" y="6356350"/>
            <a:ext cx="2743200" cy="365125"/>
          </a:xfrm>
        </p:spPr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3703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FFD666-9BD8-5EEE-E9C3-4FD0D3CD8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3E2114-85C1-A43D-BAEB-07894EB3C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98E82B-2455-0335-5EB9-C55587B4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89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B5EBF-888B-DB8B-76AB-45C980EB0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33736-DD60-FF09-2346-3CD6F4977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8A7EA-1063-5961-62A7-2BF568B976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2E3C8-F431-345C-1C58-CD5B8B327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3D2B2-A4B5-DE06-1229-098C8B7F9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1A6BE5-565A-32F0-5FB1-9F6AA9A5B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209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D19E-BE4B-6BEE-53AE-7406D4BB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8382F7-6C8D-7849-8F47-E6DC0665C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0F105-DECE-3555-A4BC-217F969913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D0377F-9182-85F2-3E10-B7CE5FFD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CC02A-E3B2-1FEA-ADE9-1B54958C1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6DC9-13A0-4178-9542-66A5A7CCC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781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A0A0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E26476-4B52-8E75-7F4F-4895B8C5D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963" y="296863"/>
            <a:ext cx="11522075" cy="1150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006F6C-5E13-259C-8F43-C175A46F9F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1825625"/>
            <a:ext cx="1152207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71D0D-1DF4-3A74-6EB6-8874D7CA6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85A3C5-C84E-4FAD-9AAC-6508D1A5CE25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3940D-1EDB-80BA-AC24-A06B26EBB7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102402-0D43-1859-F7EC-DEA6B56D2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A3122D-F12A-4AEE-804B-8A547861C0B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537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orient="horz" pos="187" userDrawn="1">
          <p15:clr>
            <a:srgbClr val="F26B43"/>
          </p15:clr>
        </p15:guide>
        <p15:guide id="4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Block Arc 32">
            <a:extLst>
              <a:ext uri="{FF2B5EF4-FFF2-40B4-BE49-F238E27FC236}">
                <a16:creationId xmlns:a16="http://schemas.microsoft.com/office/drawing/2014/main" id="{2FAB1B89-B0AE-576E-C1B2-E534893E8DAB}"/>
              </a:ext>
            </a:extLst>
          </p:cNvPr>
          <p:cNvSpPr/>
          <p:nvPr/>
        </p:nvSpPr>
        <p:spPr>
          <a:xfrm rot="5400000" flipH="1" flipV="1">
            <a:off x="5837346" y="5049945"/>
            <a:ext cx="1590541" cy="1590541"/>
          </a:xfrm>
          <a:prstGeom prst="blockArc">
            <a:avLst>
              <a:gd name="adj1" fmla="val 5832300"/>
              <a:gd name="adj2" fmla="val 77390"/>
              <a:gd name="adj3" fmla="val 1878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D8B5AFE-A597-F58E-79A2-5352CBA651D2}"/>
              </a:ext>
            </a:extLst>
          </p:cNvPr>
          <p:cNvCxnSpPr>
            <a:cxnSpLocks/>
          </p:cNvCxnSpPr>
          <p:nvPr/>
        </p:nvCxnSpPr>
        <p:spPr>
          <a:xfrm>
            <a:off x="0" y="2106592"/>
            <a:ext cx="9921240" cy="0"/>
          </a:xfrm>
          <a:prstGeom prst="line">
            <a:avLst/>
          </a:prstGeom>
          <a:ln w="635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C2C8248-3C6F-1D66-64DA-1AAA19C68A62}"/>
              </a:ext>
            </a:extLst>
          </p:cNvPr>
          <p:cNvSpPr/>
          <p:nvPr/>
        </p:nvSpPr>
        <p:spPr>
          <a:xfrm>
            <a:off x="0" y="0"/>
            <a:ext cx="9618562" cy="207186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07C51B-EE8A-7E19-337C-1EF8144E663C}"/>
              </a:ext>
            </a:extLst>
          </p:cNvPr>
          <p:cNvSpPr txBox="1"/>
          <p:nvPr/>
        </p:nvSpPr>
        <p:spPr>
          <a:xfrm>
            <a:off x="334963" y="2718172"/>
            <a:ext cx="51861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600"/>
              </a:spcAft>
            </a:pPr>
            <a:r>
              <a:rPr lang="en-US" sz="5400" b="1" dirty="0">
                <a:solidFill>
                  <a:srgbClr val="1DB954"/>
                </a:solidFill>
              </a:rPr>
              <a:t>Spotify Trends Analysis</a:t>
            </a: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33DF9C08-447A-1313-A46F-71430CC93838}"/>
              </a:ext>
            </a:extLst>
          </p:cNvPr>
          <p:cNvSpPr/>
          <p:nvPr/>
        </p:nvSpPr>
        <p:spPr>
          <a:xfrm>
            <a:off x="6629400" y="0"/>
            <a:ext cx="3489960" cy="6858000"/>
          </a:xfrm>
          <a:prstGeom prst="round2SameRect">
            <a:avLst>
              <a:gd name="adj1" fmla="val 0"/>
              <a:gd name="adj2" fmla="val 0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erson talking on a cell phone&#10;&#10;Description automatically generated with medium confidence">
            <a:extLst>
              <a:ext uri="{FF2B5EF4-FFF2-40B4-BE49-F238E27FC236}">
                <a16:creationId xmlns:a16="http://schemas.microsoft.com/office/drawing/2014/main" id="{9F891B18-3D8B-095E-2AA5-A7C7E1D3B1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46" r="28021" b="17642"/>
          <a:stretch/>
        </p:blipFill>
        <p:spPr>
          <a:xfrm>
            <a:off x="6065520" y="-274320"/>
            <a:ext cx="6109588" cy="7132320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BE4E7984-497A-6366-05D4-C73F944B01C3}"/>
              </a:ext>
            </a:extLst>
          </p:cNvPr>
          <p:cNvGrpSpPr/>
          <p:nvPr/>
        </p:nvGrpSpPr>
        <p:grpSpPr>
          <a:xfrm rot="20212618">
            <a:off x="6783050" y="3105332"/>
            <a:ext cx="654942" cy="680132"/>
            <a:chOff x="6714281" y="3033918"/>
            <a:chExt cx="792480" cy="822960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D2EDBB0C-C99E-63F6-0A3C-B07870F015C8}"/>
                </a:ext>
              </a:extLst>
            </p:cNvPr>
            <p:cNvSpPr/>
            <p:nvPr/>
          </p:nvSpPr>
          <p:spPr>
            <a:xfrm>
              <a:off x="6714281" y="3033918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Graphic 22" descr="Music note outline">
              <a:extLst>
                <a:ext uri="{FF2B5EF4-FFF2-40B4-BE49-F238E27FC236}">
                  <a16:creationId xmlns:a16="http://schemas.microsoft.com/office/drawing/2014/main" id="{D0DBD263-1023-8044-0E56-988D7C3F91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826636" y="3161513"/>
              <a:ext cx="567771" cy="567771"/>
            </a:xfrm>
            <a:prstGeom prst="rect">
              <a:avLst/>
            </a:prstGeom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AAC2752-81B3-8900-1568-FF1F757AA32B}"/>
              </a:ext>
            </a:extLst>
          </p:cNvPr>
          <p:cNvGrpSpPr/>
          <p:nvPr/>
        </p:nvGrpSpPr>
        <p:grpSpPr>
          <a:xfrm rot="1725106">
            <a:off x="10603826" y="4890299"/>
            <a:ext cx="1054791" cy="1095360"/>
            <a:chOff x="10454640" y="1737360"/>
            <a:chExt cx="792480" cy="822960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CD16CE5-D46B-A54D-481E-0FDF08BBA5EA}"/>
                </a:ext>
              </a:extLst>
            </p:cNvPr>
            <p:cNvSpPr/>
            <p:nvPr/>
          </p:nvSpPr>
          <p:spPr>
            <a:xfrm>
              <a:off x="10454640" y="1737360"/>
              <a:ext cx="792480" cy="8229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Graphic 24" descr="Music notes outline">
              <a:extLst>
                <a:ext uri="{FF2B5EF4-FFF2-40B4-BE49-F238E27FC236}">
                  <a16:creationId xmlns:a16="http://schemas.microsoft.com/office/drawing/2014/main" id="{2318372A-3CA4-4303-D2D1-20B43216A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0566995" y="1864955"/>
              <a:ext cx="567771" cy="567771"/>
            </a:xfrm>
            <a:prstGeom prst="rect">
              <a:avLst/>
            </a:prstGeom>
          </p:spPr>
        </p:pic>
      </p:grpSp>
      <p:sp>
        <p:nvSpPr>
          <p:cNvPr id="32" name="Block Arc 31">
            <a:extLst>
              <a:ext uri="{FF2B5EF4-FFF2-40B4-BE49-F238E27FC236}">
                <a16:creationId xmlns:a16="http://schemas.microsoft.com/office/drawing/2014/main" id="{77AF9ACB-B7B1-85CC-5751-ACE4C8CBDA1D}"/>
              </a:ext>
            </a:extLst>
          </p:cNvPr>
          <p:cNvSpPr/>
          <p:nvPr/>
        </p:nvSpPr>
        <p:spPr>
          <a:xfrm rot="16200000" flipV="1">
            <a:off x="-869339" y="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42D62BCA-15C6-42E9-03E3-6BB7121842EE}"/>
              </a:ext>
            </a:extLst>
          </p:cNvPr>
          <p:cNvSpPr txBox="1"/>
          <p:nvPr/>
        </p:nvSpPr>
        <p:spPr>
          <a:xfrm>
            <a:off x="587858" y="5253038"/>
            <a:ext cx="610144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AT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Marianne STEPHANIDES</a:t>
            </a:r>
            <a:endParaRPr lang="en-US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Merve TASKAYA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Bernhard WEGHAUPT</a:t>
            </a:r>
          </a:p>
          <a:p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Tomasz WLODARSKI</a:t>
            </a:r>
          </a:p>
        </p:txBody>
      </p:sp>
    </p:spTree>
    <p:extLst>
      <p:ext uri="{BB962C8B-B14F-4D97-AF65-F5344CB8AC3E}">
        <p14:creationId xmlns:p14="http://schemas.microsoft.com/office/powerpoint/2010/main" val="3376455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Steps - Lyrics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1308203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90898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algn="l"/>
            <a:r>
              <a:rPr lang="de-AT" sz="2800" dirty="0">
                <a:solidFill>
                  <a:schemeClr val="bg1"/>
                </a:solidFill>
                <a:latin typeface="Söhne"/>
              </a:rPr>
              <a:t>Lyrics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Replace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 ‚\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r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\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n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‘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with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space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Detect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language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Translate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lyrics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into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english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(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failed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so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far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–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filter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english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songs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Lowercasing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Remove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numbers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and 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punctuation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Tokenization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Removing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Stopwords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71550" lvl="1" indent="-514350">
              <a:buFont typeface="+mj-lt"/>
              <a:buAutoNum type="arabicPeriod"/>
            </a:pP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3" name="Grafik 2">
            <a:extLst>
              <a:ext uri="{FF2B5EF4-FFF2-40B4-BE49-F238E27FC236}">
                <a16:creationId xmlns:a16="http://schemas.microsoft.com/office/drawing/2014/main" id="{382C2BD3-4FE4-03F1-F6CD-B9E22B251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2447" y="3429000"/>
            <a:ext cx="114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634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474402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Statistics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for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Lyrics:</a:t>
            </a:r>
          </a:p>
          <a:p>
            <a:endParaRPr lang="de-AT" sz="2800" b="0" i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pPr algn="l"/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Number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Documents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25728 </a:t>
            </a:r>
          </a:p>
          <a:p>
            <a:pPr algn="l"/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Total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Number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of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Words: 9950490 </a:t>
            </a:r>
          </a:p>
          <a:p>
            <a:pPr algn="l"/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Average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Document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Length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386.76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words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algn="l"/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Minimum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Document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Length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2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words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algn="l"/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Maximum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Document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Length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45398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words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algn="l"/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Vocabulary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Size: 139469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unique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words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algn="l"/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Most Common Words: [(',', 514354), ('I', 419661), ('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the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', 288309), ('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you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', 260889), ('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to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', 161731)] </a:t>
            </a:r>
          </a:p>
          <a:p>
            <a:pPr algn="l"/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Filtered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Words after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Stopword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Removal</a:t>
            </a:r>
            <a:r>
              <a:rPr lang="de-AT" b="0" i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5675367 </a:t>
            </a:r>
            <a:r>
              <a:rPr lang="de-AT" b="0" i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words</a:t>
            </a:r>
            <a:endParaRPr lang="de-AT" dirty="0">
              <a:solidFill>
                <a:schemeClr val="bg1"/>
              </a:solidFill>
              <a:latin typeface="Söhne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120F99AC-1455-3A16-6F33-5B71AA5C26C8}"/>
              </a:ext>
            </a:extLst>
          </p:cNvPr>
          <p:cNvSpPr txBox="1"/>
          <p:nvPr/>
        </p:nvSpPr>
        <p:spPr>
          <a:xfrm>
            <a:off x="380682" y="184396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228298A3-AA79-9AAE-DC10-145B5C02E7BD}"/>
              </a:ext>
            </a:extLst>
          </p:cNvPr>
          <p:cNvSpPr txBox="1"/>
          <p:nvPr/>
        </p:nvSpPr>
        <p:spPr>
          <a:xfrm>
            <a:off x="383220" y="129680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grpSp>
        <p:nvGrpSpPr>
          <p:cNvPr id="11" name="Group 1035">
            <a:extLst>
              <a:ext uri="{FF2B5EF4-FFF2-40B4-BE49-F238E27FC236}">
                <a16:creationId xmlns:a16="http://schemas.microsoft.com/office/drawing/2014/main" id="{744F1910-5910-7A90-49C6-531CB5AFEF2A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" name="Freeform 90">
              <a:extLst>
                <a:ext uri="{FF2B5EF4-FFF2-40B4-BE49-F238E27FC236}">
                  <a16:creationId xmlns:a16="http://schemas.microsoft.com/office/drawing/2014/main" id="{328E40C6-FD5C-DD40-06A4-F1942B4A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91">
              <a:extLst>
                <a:ext uri="{FF2B5EF4-FFF2-40B4-BE49-F238E27FC236}">
                  <a16:creationId xmlns:a16="http://schemas.microsoft.com/office/drawing/2014/main" id="{B1DE3B6B-DA0B-27DC-5332-5CDF012300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92">
              <a:extLst>
                <a:ext uri="{FF2B5EF4-FFF2-40B4-BE49-F238E27FC236}">
                  <a16:creationId xmlns:a16="http://schemas.microsoft.com/office/drawing/2014/main" id="{90862457-02BA-CF3C-8850-3627E428FB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Oval 93">
              <a:extLst>
                <a:ext uri="{FF2B5EF4-FFF2-40B4-BE49-F238E27FC236}">
                  <a16:creationId xmlns:a16="http://schemas.microsoft.com/office/drawing/2014/main" id="{0B1FEE66-A87A-58D9-AF49-7432543A3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94">
              <a:extLst>
                <a:ext uri="{FF2B5EF4-FFF2-40B4-BE49-F238E27FC236}">
                  <a16:creationId xmlns:a16="http://schemas.microsoft.com/office/drawing/2014/main" id="{9CAAF5E4-B610-CFC0-67B8-307CAB29B9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95">
              <a:extLst>
                <a:ext uri="{FF2B5EF4-FFF2-40B4-BE49-F238E27FC236}">
                  <a16:creationId xmlns:a16="http://schemas.microsoft.com/office/drawing/2014/main" id="{9C1470DC-A351-F187-760E-46AB14A5A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">
            <a:extLst>
              <a:ext uri="{FF2B5EF4-FFF2-40B4-BE49-F238E27FC236}">
                <a16:creationId xmlns:a16="http://schemas.microsoft.com/office/drawing/2014/main" id="{15548E8D-DA46-F6DC-F8C4-FF4C919B20B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23" name="Rectangle 80">
              <a:extLst>
                <a:ext uri="{FF2B5EF4-FFF2-40B4-BE49-F238E27FC236}">
                  <a16:creationId xmlns:a16="http://schemas.microsoft.com/office/drawing/2014/main" id="{377714EA-9945-8C7C-6101-CB26744BE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Rectangle 81">
              <a:extLst>
                <a:ext uri="{FF2B5EF4-FFF2-40B4-BE49-F238E27FC236}">
                  <a16:creationId xmlns:a16="http://schemas.microsoft.com/office/drawing/2014/main" id="{999D1A82-0B57-13FE-0694-D479B060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Rectangle 82">
              <a:extLst>
                <a:ext uri="{FF2B5EF4-FFF2-40B4-BE49-F238E27FC236}">
                  <a16:creationId xmlns:a16="http://schemas.microsoft.com/office/drawing/2014/main" id="{AF3AA778-A66C-CD25-2479-162712D0E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Rectangle 83">
              <a:extLst>
                <a:ext uri="{FF2B5EF4-FFF2-40B4-BE49-F238E27FC236}">
                  <a16:creationId xmlns:a16="http://schemas.microsoft.com/office/drawing/2014/main" id="{48106F25-3D59-EB10-F2CC-66671174B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Rectangle 84">
              <a:extLst>
                <a:ext uri="{FF2B5EF4-FFF2-40B4-BE49-F238E27FC236}">
                  <a16:creationId xmlns:a16="http://schemas.microsoft.com/office/drawing/2014/main" id="{6943729F-ED5A-B2CE-9178-932B78B82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Rectangle 85">
              <a:extLst>
                <a:ext uri="{FF2B5EF4-FFF2-40B4-BE49-F238E27FC236}">
                  <a16:creationId xmlns:a16="http://schemas.microsoft.com/office/drawing/2014/main" id="{EFB86162-B636-B861-4ED0-C88EB74D2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36629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120F99AC-1455-3A16-6F33-5B71AA5C26C8}"/>
              </a:ext>
            </a:extLst>
          </p:cNvPr>
          <p:cNvSpPr txBox="1"/>
          <p:nvPr/>
        </p:nvSpPr>
        <p:spPr>
          <a:xfrm>
            <a:off x="380682" y="184396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228298A3-AA79-9AAE-DC10-145B5C02E7BD}"/>
              </a:ext>
            </a:extLst>
          </p:cNvPr>
          <p:cNvSpPr txBox="1"/>
          <p:nvPr/>
        </p:nvSpPr>
        <p:spPr>
          <a:xfrm>
            <a:off x="383220" y="129680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grpSp>
        <p:nvGrpSpPr>
          <p:cNvPr id="11" name="Group 1035">
            <a:extLst>
              <a:ext uri="{FF2B5EF4-FFF2-40B4-BE49-F238E27FC236}">
                <a16:creationId xmlns:a16="http://schemas.microsoft.com/office/drawing/2014/main" id="{744F1910-5910-7A90-49C6-531CB5AFEF2A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" name="Freeform 90">
              <a:extLst>
                <a:ext uri="{FF2B5EF4-FFF2-40B4-BE49-F238E27FC236}">
                  <a16:creationId xmlns:a16="http://schemas.microsoft.com/office/drawing/2014/main" id="{328E40C6-FD5C-DD40-06A4-F1942B4A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91">
              <a:extLst>
                <a:ext uri="{FF2B5EF4-FFF2-40B4-BE49-F238E27FC236}">
                  <a16:creationId xmlns:a16="http://schemas.microsoft.com/office/drawing/2014/main" id="{B1DE3B6B-DA0B-27DC-5332-5CDF012300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92">
              <a:extLst>
                <a:ext uri="{FF2B5EF4-FFF2-40B4-BE49-F238E27FC236}">
                  <a16:creationId xmlns:a16="http://schemas.microsoft.com/office/drawing/2014/main" id="{90862457-02BA-CF3C-8850-3627E428FB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Oval 93">
              <a:extLst>
                <a:ext uri="{FF2B5EF4-FFF2-40B4-BE49-F238E27FC236}">
                  <a16:creationId xmlns:a16="http://schemas.microsoft.com/office/drawing/2014/main" id="{0B1FEE66-A87A-58D9-AF49-7432543A3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94">
              <a:extLst>
                <a:ext uri="{FF2B5EF4-FFF2-40B4-BE49-F238E27FC236}">
                  <a16:creationId xmlns:a16="http://schemas.microsoft.com/office/drawing/2014/main" id="{9CAAF5E4-B610-CFC0-67B8-307CAB29B9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95">
              <a:extLst>
                <a:ext uri="{FF2B5EF4-FFF2-40B4-BE49-F238E27FC236}">
                  <a16:creationId xmlns:a16="http://schemas.microsoft.com/office/drawing/2014/main" id="{9C1470DC-A351-F187-760E-46AB14A5A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">
            <a:extLst>
              <a:ext uri="{FF2B5EF4-FFF2-40B4-BE49-F238E27FC236}">
                <a16:creationId xmlns:a16="http://schemas.microsoft.com/office/drawing/2014/main" id="{15548E8D-DA46-F6DC-F8C4-FF4C919B20B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23" name="Rectangle 80">
              <a:extLst>
                <a:ext uri="{FF2B5EF4-FFF2-40B4-BE49-F238E27FC236}">
                  <a16:creationId xmlns:a16="http://schemas.microsoft.com/office/drawing/2014/main" id="{377714EA-9945-8C7C-6101-CB26744BE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Rectangle 81">
              <a:extLst>
                <a:ext uri="{FF2B5EF4-FFF2-40B4-BE49-F238E27FC236}">
                  <a16:creationId xmlns:a16="http://schemas.microsoft.com/office/drawing/2014/main" id="{999D1A82-0B57-13FE-0694-D479B060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Rectangle 82">
              <a:extLst>
                <a:ext uri="{FF2B5EF4-FFF2-40B4-BE49-F238E27FC236}">
                  <a16:creationId xmlns:a16="http://schemas.microsoft.com/office/drawing/2014/main" id="{AF3AA778-A66C-CD25-2479-162712D0E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Rectangle 83">
              <a:extLst>
                <a:ext uri="{FF2B5EF4-FFF2-40B4-BE49-F238E27FC236}">
                  <a16:creationId xmlns:a16="http://schemas.microsoft.com/office/drawing/2014/main" id="{48106F25-3D59-EB10-F2CC-66671174B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Rectangle 84">
              <a:extLst>
                <a:ext uri="{FF2B5EF4-FFF2-40B4-BE49-F238E27FC236}">
                  <a16:creationId xmlns:a16="http://schemas.microsoft.com/office/drawing/2014/main" id="{6943729F-ED5A-B2CE-9178-932B78B82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Rectangle 85">
              <a:extLst>
                <a:ext uri="{FF2B5EF4-FFF2-40B4-BE49-F238E27FC236}">
                  <a16:creationId xmlns:a16="http://schemas.microsoft.com/office/drawing/2014/main" id="{EFB86162-B636-B861-4ED0-C88EB74D2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E3DE8C02-123E-B00B-695B-810CAE17C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402" y="1285934"/>
            <a:ext cx="7772400" cy="500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8190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120F99AC-1455-3A16-6F33-5B71AA5C26C8}"/>
              </a:ext>
            </a:extLst>
          </p:cNvPr>
          <p:cNvSpPr txBox="1"/>
          <p:nvPr/>
        </p:nvSpPr>
        <p:spPr>
          <a:xfrm>
            <a:off x="380682" y="184396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228298A3-AA79-9AAE-DC10-145B5C02E7BD}"/>
              </a:ext>
            </a:extLst>
          </p:cNvPr>
          <p:cNvSpPr txBox="1"/>
          <p:nvPr/>
        </p:nvSpPr>
        <p:spPr>
          <a:xfrm>
            <a:off x="383220" y="129680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grpSp>
        <p:nvGrpSpPr>
          <p:cNvPr id="11" name="Group 1035">
            <a:extLst>
              <a:ext uri="{FF2B5EF4-FFF2-40B4-BE49-F238E27FC236}">
                <a16:creationId xmlns:a16="http://schemas.microsoft.com/office/drawing/2014/main" id="{744F1910-5910-7A90-49C6-531CB5AFEF2A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" name="Freeform 90">
              <a:extLst>
                <a:ext uri="{FF2B5EF4-FFF2-40B4-BE49-F238E27FC236}">
                  <a16:creationId xmlns:a16="http://schemas.microsoft.com/office/drawing/2014/main" id="{328E40C6-FD5C-DD40-06A4-F1942B4A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91">
              <a:extLst>
                <a:ext uri="{FF2B5EF4-FFF2-40B4-BE49-F238E27FC236}">
                  <a16:creationId xmlns:a16="http://schemas.microsoft.com/office/drawing/2014/main" id="{B1DE3B6B-DA0B-27DC-5332-5CDF012300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92">
              <a:extLst>
                <a:ext uri="{FF2B5EF4-FFF2-40B4-BE49-F238E27FC236}">
                  <a16:creationId xmlns:a16="http://schemas.microsoft.com/office/drawing/2014/main" id="{90862457-02BA-CF3C-8850-3627E428FB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Oval 93">
              <a:extLst>
                <a:ext uri="{FF2B5EF4-FFF2-40B4-BE49-F238E27FC236}">
                  <a16:creationId xmlns:a16="http://schemas.microsoft.com/office/drawing/2014/main" id="{0B1FEE66-A87A-58D9-AF49-7432543A3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94">
              <a:extLst>
                <a:ext uri="{FF2B5EF4-FFF2-40B4-BE49-F238E27FC236}">
                  <a16:creationId xmlns:a16="http://schemas.microsoft.com/office/drawing/2014/main" id="{9CAAF5E4-B610-CFC0-67B8-307CAB29B9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95">
              <a:extLst>
                <a:ext uri="{FF2B5EF4-FFF2-40B4-BE49-F238E27FC236}">
                  <a16:creationId xmlns:a16="http://schemas.microsoft.com/office/drawing/2014/main" id="{9C1470DC-A351-F187-760E-46AB14A5A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">
            <a:extLst>
              <a:ext uri="{FF2B5EF4-FFF2-40B4-BE49-F238E27FC236}">
                <a16:creationId xmlns:a16="http://schemas.microsoft.com/office/drawing/2014/main" id="{15548E8D-DA46-F6DC-F8C4-FF4C919B20B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23" name="Rectangle 80">
              <a:extLst>
                <a:ext uri="{FF2B5EF4-FFF2-40B4-BE49-F238E27FC236}">
                  <a16:creationId xmlns:a16="http://schemas.microsoft.com/office/drawing/2014/main" id="{377714EA-9945-8C7C-6101-CB26744BE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Rectangle 81">
              <a:extLst>
                <a:ext uri="{FF2B5EF4-FFF2-40B4-BE49-F238E27FC236}">
                  <a16:creationId xmlns:a16="http://schemas.microsoft.com/office/drawing/2014/main" id="{999D1A82-0B57-13FE-0694-D479B060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Rectangle 82">
              <a:extLst>
                <a:ext uri="{FF2B5EF4-FFF2-40B4-BE49-F238E27FC236}">
                  <a16:creationId xmlns:a16="http://schemas.microsoft.com/office/drawing/2014/main" id="{AF3AA778-A66C-CD25-2479-162712D0E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Rectangle 83">
              <a:extLst>
                <a:ext uri="{FF2B5EF4-FFF2-40B4-BE49-F238E27FC236}">
                  <a16:creationId xmlns:a16="http://schemas.microsoft.com/office/drawing/2014/main" id="{48106F25-3D59-EB10-F2CC-66671174B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Rectangle 84">
              <a:extLst>
                <a:ext uri="{FF2B5EF4-FFF2-40B4-BE49-F238E27FC236}">
                  <a16:creationId xmlns:a16="http://schemas.microsoft.com/office/drawing/2014/main" id="{6943729F-ED5A-B2CE-9178-932B78B82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Rectangle 85">
              <a:extLst>
                <a:ext uri="{FF2B5EF4-FFF2-40B4-BE49-F238E27FC236}">
                  <a16:creationId xmlns:a16="http://schemas.microsoft.com/office/drawing/2014/main" id="{EFB86162-B636-B861-4ED0-C88EB74D2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" name="Grafik 1">
            <a:extLst>
              <a:ext uri="{FF2B5EF4-FFF2-40B4-BE49-F238E27FC236}">
                <a16:creationId xmlns:a16="http://schemas.microsoft.com/office/drawing/2014/main" id="{0DA9E9D1-6813-3982-91ED-4EEC4DE4E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4402" y="1157721"/>
            <a:ext cx="7294258" cy="515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447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120F99AC-1455-3A16-6F33-5B71AA5C26C8}"/>
              </a:ext>
            </a:extLst>
          </p:cNvPr>
          <p:cNvSpPr txBox="1"/>
          <p:nvPr/>
        </p:nvSpPr>
        <p:spPr>
          <a:xfrm>
            <a:off x="380682" y="1843961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228298A3-AA79-9AAE-DC10-145B5C02E7BD}"/>
              </a:ext>
            </a:extLst>
          </p:cNvPr>
          <p:cNvSpPr txBox="1"/>
          <p:nvPr/>
        </p:nvSpPr>
        <p:spPr>
          <a:xfrm>
            <a:off x="383220" y="129680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grpSp>
        <p:nvGrpSpPr>
          <p:cNvPr id="11" name="Group 1035">
            <a:extLst>
              <a:ext uri="{FF2B5EF4-FFF2-40B4-BE49-F238E27FC236}">
                <a16:creationId xmlns:a16="http://schemas.microsoft.com/office/drawing/2014/main" id="{744F1910-5910-7A90-49C6-531CB5AFEF2A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2" name="Freeform 90">
              <a:extLst>
                <a:ext uri="{FF2B5EF4-FFF2-40B4-BE49-F238E27FC236}">
                  <a16:creationId xmlns:a16="http://schemas.microsoft.com/office/drawing/2014/main" id="{328E40C6-FD5C-DD40-06A4-F1942B4A4FA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91">
              <a:extLst>
                <a:ext uri="{FF2B5EF4-FFF2-40B4-BE49-F238E27FC236}">
                  <a16:creationId xmlns:a16="http://schemas.microsoft.com/office/drawing/2014/main" id="{B1DE3B6B-DA0B-27DC-5332-5CDF012300E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92">
              <a:extLst>
                <a:ext uri="{FF2B5EF4-FFF2-40B4-BE49-F238E27FC236}">
                  <a16:creationId xmlns:a16="http://schemas.microsoft.com/office/drawing/2014/main" id="{90862457-02BA-CF3C-8850-3627E428FB0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Oval 93">
              <a:extLst>
                <a:ext uri="{FF2B5EF4-FFF2-40B4-BE49-F238E27FC236}">
                  <a16:creationId xmlns:a16="http://schemas.microsoft.com/office/drawing/2014/main" id="{0B1FEE66-A87A-58D9-AF49-7432543A3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94">
              <a:extLst>
                <a:ext uri="{FF2B5EF4-FFF2-40B4-BE49-F238E27FC236}">
                  <a16:creationId xmlns:a16="http://schemas.microsoft.com/office/drawing/2014/main" id="{9CAAF5E4-B610-CFC0-67B8-307CAB29B9E7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95">
              <a:extLst>
                <a:ext uri="{FF2B5EF4-FFF2-40B4-BE49-F238E27FC236}">
                  <a16:creationId xmlns:a16="http://schemas.microsoft.com/office/drawing/2014/main" id="{9C1470DC-A351-F187-760E-46AB14A5AC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">
            <a:extLst>
              <a:ext uri="{FF2B5EF4-FFF2-40B4-BE49-F238E27FC236}">
                <a16:creationId xmlns:a16="http://schemas.microsoft.com/office/drawing/2014/main" id="{15548E8D-DA46-F6DC-F8C4-FF4C919B20B5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23" name="Rectangle 80">
              <a:extLst>
                <a:ext uri="{FF2B5EF4-FFF2-40B4-BE49-F238E27FC236}">
                  <a16:creationId xmlns:a16="http://schemas.microsoft.com/office/drawing/2014/main" id="{377714EA-9945-8C7C-6101-CB26744BEB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Rectangle 81">
              <a:extLst>
                <a:ext uri="{FF2B5EF4-FFF2-40B4-BE49-F238E27FC236}">
                  <a16:creationId xmlns:a16="http://schemas.microsoft.com/office/drawing/2014/main" id="{999D1A82-0B57-13FE-0694-D479B06053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Rectangle 82">
              <a:extLst>
                <a:ext uri="{FF2B5EF4-FFF2-40B4-BE49-F238E27FC236}">
                  <a16:creationId xmlns:a16="http://schemas.microsoft.com/office/drawing/2014/main" id="{AF3AA778-A66C-CD25-2479-162712D0EB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Rectangle 83">
              <a:extLst>
                <a:ext uri="{FF2B5EF4-FFF2-40B4-BE49-F238E27FC236}">
                  <a16:creationId xmlns:a16="http://schemas.microsoft.com/office/drawing/2014/main" id="{48106F25-3D59-EB10-F2CC-66671174BA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Rectangle 84">
              <a:extLst>
                <a:ext uri="{FF2B5EF4-FFF2-40B4-BE49-F238E27FC236}">
                  <a16:creationId xmlns:a16="http://schemas.microsoft.com/office/drawing/2014/main" id="{6943729F-ED5A-B2CE-9178-932B78B82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Rectangle 85">
              <a:extLst>
                <a:ext uri="{FF2B5EF4-FFF2-40B4-BE49-F238E27FC236}">
                  <a16:creationId xmlns:a16="http://schemas.microsoft.com/office/drawing/2014/main" id="{EFB86162-B636-B861-4ED0-C88EB74D2CE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4" name="Grafik 3">
            <a:extLst>
              <a:ext uri="{FF2B5EF4-FFF2-40B4-BE49-F238E27FC236}">
                <a16:creationId xmlns:a16="http://schemas.microsoft.com/office/drawing/2014/main" id="{4364C1F1-241D-DAE6-366A-F021ABF143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3520" y="1551170"/>
            <a:ext cx="8070044" cy="4253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792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Models</a:t>
            </a:r>
            <a:endParaRPr lang="en-US" sz="44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19" y="1308203"/>
            <a:ext cx="2478733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 &amp; Evaluation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Genre: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cleaned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(2453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stemmed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(2453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tokenized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(1417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genres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821671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Model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Evaluation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19" y="1308203"/>
            <a:ext cx="2478733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Engineering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Genres: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✓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One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Hot Encoding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✓ Bag-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of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-Words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✓ 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TF-IDF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N-Grams</a:t>
            </a:r>
            <a:endParaRPr lang="de-AT" sz="2800" i="0" u="none" strike="noStrike" dirty="0">
              <a:solidFill>
                <a:schemeClr val="bg1"/>
              </a:solidFill>
              <a:effectLst/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Distributed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Representations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 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Hand-</a:t>
            </a:r>
            <a:r>
              <a:rPr lang="de-AT" sz="2800" i="0" u="none" strike="noStrike" dirty="0" err="1">
                <a:solidFill>
                  <a:schemeClr val="bg1"/>
                </a:solidFill>
                <a:effectLst/>
                <a:latin typeface="Söhne"/>
              </a:rPr>
              <a:t>Crafted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 Features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2456645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Engineering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19" y="1308203"/>
            <a:ext cx="2478733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Feature Engineering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Lyrics: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One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Hot Encoding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Bag-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of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-Words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✓ 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TF-IDF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✓ Distributed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Representations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Word2Vec,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GloVe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,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fastText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Doc2Vec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SBERT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X  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Hand-</a:t>
            </a:r>
            <a:r>
              <a:rPr lang="de-AT" sz="2800" i="0" u="none" strike="noStrike" dirty="0" err="1">
                <a:solidFill>
                  <a:schemeClr val="bg1"/>
                </a:solidFill>
                <a:effectLst/>
                <a:latin typeface="Söhne"/>
              </a:rPr>
              <a:t>Crafted</a:t>
            </a:r>
            <a:r>
              <a:rPr lang="de-AT" sz="2800" i="0" u="none" strike="noStrike" dirty="0">
                <a:solidFill>
                  <a:schemeClr val="bg1"/>
                </a:solidFill>
                <a:effectLst/>
                <a:latin typeface="Söhne"/>
              </a:rPr>
              <a:t> Features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30438244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DDF321-0E0A-FE24-63D3-D9E0E8475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Conclusions</a:t>
            </a:r>
            <a:r>
              <a:rPr lang="de-AT" dirty="0"/>
              <a:t> 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17269939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152D3C6-E0B3-24D4-D954-35A4DEFE5E1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3243572-ADB0-9786-69BF-FA143B8ADEB0}"/>
              </a:ext>
            </a:extLst>
          </p:cNvPr>
          <p:cNvSpPr/>
          <p:nvPr/>
        </p:nvSpPr>
        <p:spPr>
          <a:xfrm>
            <a:off x="1" y="-1"/>
            <a:ext cx="12191997" cy="2971801"/>
          </a:xfrm>
          <a:prstGeom prst="rect">
            <a:avLst/>
          </a:prstGeom>
          <a:solidFill>
            <a:srgbClr val="1DB95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AC70E0-C964-CFF8-5D48-2F71033773EF}"/>
              </a:ext>
            </a:extLst>
          </p:cNvPr>
          <p:cNvSpPr txBox="1"/>
          <p:nvPr/>
        </p:nvSpPr>
        <p:spPr>
          <a:xfrm>
            <a:off x="1488293" y="1143451"/>
            <a:ext cx="667622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"/>
              </a:spcAft>
            </a:pPr>
            <a:r>
              <a:rPr lang="en-US" sz="8800" b="1" dirty="0">
                <a:solidFill>
                  <a:schemeClr val="bg1"/>
                </a:solidFill>
              </a:rPr>
              <a:t>Thank You</a:t>
            </a:r>
            <a:endParaRPr lang="en-US" sz="7200" b="1" dirty="0">
              <a:solidFill>
                <a:schemeClr val="bg1"/>
              </a:solidFill>
            </a:endParaRPr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5452E435-748F-5185-5618-B204E7B29A98}"/>
              </a:ext>
            </a:extLst>
          </p:cNvPr>
          <p:cNvSpPr/>
          <p:nvPr/>
        </p:nvSpPr>
        <p:spPr>
          <a:xfrm rot="16200000" flipV="1">
            <a:off x="-877483" y="34011"/>
            <a:ext cx="1715529" cy="1715529"/>
          </a:xfrm>
          <a:prstGeom prst="blockArc">
            <a:avLst>
              <a:gd name="adj1" fmla="val 10800000"/>
              <a:gd name="adj2" fmla="val 21551066"/>
              <a:gd name="adj3" fmla="val 1762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7CB4288-926A-9419-FD7F-F5D70D14A643}"/>
              </a:ext>
            </a:extLst>
          </p:cNvPr>
          <p:cNvGrpSpPr/>
          <p:nvPr/>
        </p:nvGrpSpPr>
        <p:grpSpPr>
          <a:xfrm>
            <a:off x="9845350" y="2424120"/>
            <a:ext cx="1054791" cy="1095360"/>
            <a:chOff x="14634168" y="97431"/>
            <a:chExt cx="1054791" cy="109536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7748650-DF58-B9A5-B16F-BA92C1D473AD}"/>
                </a:ext>
              </a:extLst>
            </p:cNvPr>
            <p:cNvSpPr/>
            <p:nvPr/>
          </p:nvSpPr>
          <p:spPr>
            <a:xfrm rot="1725106">
              <a:off x="14634168" y="97431"/>
              <a:ext cx="1054791" cy="1095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Graphic 25" descr="Record outline">
              <a:extLst>
                <a:ext uri="{FF2B5EF4-FFF2-40B4-BE49-F238E27FC236}">
                  <a16:creationId xmlns:a16="http://schemas.microsoft.com/office/drawing/2014/main" id="{C59B9B5A-7784-75EC-F1EC-142DAE0F2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4743263" y="226811"/>
              <a:ext cx="836601" cy="8366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285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C3FF9F-52A8-3FF5-D781-5E434DA3B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Introduction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598477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questions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63342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2260649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E560A-5878-F6A4-D133-56FE5AC42BB5}"/>
              </a:ext>
            </a:extLst>
          </p:cNvPr>
          <p:cNvSpPr txBox="1"/>
          <p:nvPr/>
        </p:nvSpPr>
        <p:spPr>
          <a:xfrm>
            <a:off x="369326" y="276840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dataset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How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effectively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group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categorize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music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from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Spotify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dataset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into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a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smaller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number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clusters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what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insights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can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gain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from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these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genre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groupings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in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terms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artist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diversity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track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characteristics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?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Can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trends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sentiments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in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song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lyrics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using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NLP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techniques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be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identified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, and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how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do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these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trends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correlate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with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song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?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69326" y="1315770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596664" y="2314405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7" name="Graphic 26" descr="Customer review outline">
            <a:extLst>
              <a:ext uri="{FF2B5EF4-FFF2-40B4-BE49-F238E27FC236}">
                <a16:creationId xmlns:a16="http://schemas.microsoft.com/office/drawing/2014/main" id="{9E441735-64FC-E2D3-778C-4784AF24B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400" y="2809706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329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3AC0DF-9997-B9DE-98D4-84782F69B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Related Work/Motivation</a:t>
            </a:r>
          </a:p>
        </p:txBody>
      </p:sp>
    </p:spTree>
    <p:extLst>
      <p:ext uri="{BB962C8B-B14F-4D97-AF65-F5344CB8AC3E}">
        <p14:creationId xmlns:p14="http://schemas.microsoft.com/office/powerpoint/2010/main" val="690513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52309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Methods: Our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15628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64749" y="1838858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64749" y="131392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5360DE8-31EE-FAA3-E777-47004567BD15}"/>
              </a:ext>
            </a:extLst>
          </p:cNvPr>
          <p:cNvSpPr txBox="1"/>
          <p:nvPr/>
        </p:nvSpPr>
        <p:spPr>
          <a:xfrm>
            <a:off x="383220" y="2364941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spotify_tracks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ED7F392-BD7D-2FFD-EA64-3D637936049E}"/>
              </a:ext>
            </a:extLst>
          </p:cNvPr>
          <p:cNvCxnSpPr>
            <a:cxnSpLocks/>
          </p:cNvCxnSpPr>
          <p:nvPr/>
        </p:nvCxnSpPr>
        <p:spPr>
          <a:xfrm>
            <a:off x="391668" y="3814619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three CSV files: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spotify_albums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75511 </a:t>
            </a:r>
            <a:r>
              <a:rPr lang="de-AT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rows</a:t>
            </a:r>
            <a:endParaRPr lang="de-AT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spotify_artists</a:t>
            </a:r>
            <a:endParaRPr lang="en-US" sz="2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56129 </a:t>
            </a:r>
            <a:r>
              <a:rPr lang="de-AT" sz="2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rows</a:t>
            </a:r>
            <a:endParaRPr lang="de-AT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spotify_tracks</a:t>
            </a:r>
            <a:r>
              <a:rPr lang="en-US" sz="2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de-AT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101939</a:t>
            </a:r>
            <a:r>
              <a:rPr lang="en-US" sz="2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rows</a:t>
            </a: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DAA5F4C1-6854-6EFD-0287-47B9D96286A2}"/>
              </a:ext>
            </a:extLst>
          </p:cNvPr>
          <p:cNvGrpSpPr>
            <a:grpSpLocks noChangeAspect="1"/>
          </p:cNvGrpSpPr>
          <p:nvPr/>
        </p:nvGrpSpPr>
        <p:grpSpPr>
          <a:xfrm>
            <a:off x="607670" y="2440399"/>
            <a:ext cx="226899" cy="216000"/>
            <a:chOff x="5483226" y="731838"/>
            <a:chExt cx="363538" cy="346076"/>
          </a:xfrm>
        </p:grpSpPr>
        <p:sp>
          <p:nvSpPr>
            <p:cNvPr id="11" name="Freeform 244">
              <a:extLst>
                <a:ext uri="{FF2B5EF4-FFF2-40B4-BE49-F238E27FC236}">
                  <a16:creationId xmlns:a16="http://schemas.microsoft.com/office/drawing/2014/main" id="{62450758-B742-BA79-23E4-0B203CD998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3101" y="739776"/>
              <a:ext cx="93663" cy="195263"/>
            </a:xfrm>
            <a:custGeom>
              <a:avLst/>
              <a:gdLst>
                <a:gd name="T0" fmla="*/ 12 w 25"/>
                <a:gd name="T1" fmla="*/ 52 h 52"/>
                <a:gd name="T2" fmla="*/ 15 w 25"/>
                <a:gd name="T3" fmla="*/ 46 h 52"/>
                <a:gd name="T4" fmla="*/ 6 w 25"/>
                <a:gd name="T5" fmla="*/ 10 h 52"/>
                <a:gd name="T6" fmla="*/ 0 w 25"/>
                <a:gd name="T7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52">
                  <a:moveTo>
                    <a:pt x="12" y="52"/>
                  </a:moveTo>
                  <a:cubicBezTo>
                    <a:pt x="15" y="46"/>
                    <a:pt x="15" y="46"/>
                    <a:pt x="15" y="46"/>
                  </a:cubicBezTo>
                  <a:cubicBezTo>
                    <a:pt x="16" y="41"/>
                    <a:pt x="25" y="23"/>
                    <a:pt x="6" y="10"/>
                  </a:cubicBezTo>
                  <a:cubicBezTo>
                    <a:pt x="0" y="6"/>
                    <a:pt x="0" y="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Freeform 245">
              <a:extLst>
                <a:ext uri="{FF2B5EF4-FFF2-40B4-BE49-F238E27FC236}">
                  <a16:creationId xmlns:a16="http://schemas.microsoft.com/office/drawing/2014/main" id="{58631A26-131D-7C70-EDF6-EA521F258DC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2614" y="987426"/>
              <a:ext cx="90488" cy="90488"/>
            </a:xfrm>
            <a:custGeom>
              <a:avLst/>
              <a:gdLst>
                <a:gd name="T0" fmla="*/ 24 w 24"/>
                <a:gd name="T1" fmla="*/ 12 h 24"/>
                <a:gd name="T2" fmla="*/ 12 w 24"/>
                <a:gd name="T3" fmla="*/ 24 h 24"/>
                <a:gd name="T4" fmla="*/ 0 w 24"/>
                <a:gd name="T5" fmla="*/ 12 h 24"/>
                <a:gd name="T6" fmla="*/ 12 w 24"/>
                <a:gd name="T7" fmla="*/ 0 h 24"/>
                <a:gd name="T8" fmla="*/ 24 w 24"/>
                <a:gd name="T9" fmla="*/ 0 h 24"/>
                <a:gd name="T10" fmla="*/ 24 w 24"/>
                <a:gd name="T11" fmla="*/ 1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4" y="12"/>
                  </a:moveTo>
                  <a:cubicBezTo>
                    <a:pt x="24" y="18"/>
                    <a:pt x="19" y="24"/>
                    <a:pt x="12" y="24"/>
                  </a:cubicBezTo>
                  <a:cubicBezTo>
                    <a:pt x="5" y="24"/>
                    <a:pt x="0" y="19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4" y="0"/>
                    <a:pt x="22" y="0"/>
                    <a:pt x="24" y="0"/>
                  </a:cubicBezTo>
                  <a:cubicBezTo>
                    <a:pt x="24" y="4"/>
                    <a:pt x="24" y="8"/>
                    <a:pt x="24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246">
              <a:extLst>
                <a:ext uri="{FF2B5EF4-FFF2-40B4-BE49-F238E27FC236}">
                  <a16:creationId xmlns:a16="http://schemas.microsoft.com/office/drawing/2014/main" id="{3DEBFC8B-3FDC-7530-CF50-DF9C31A61BAB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5753101" y="731838"/>
              <a:ext cx="0" cy="269875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247">
              <a:extLst>
                <a:ext uri="{FF2B5EF4-FFF2-40B4-BE49-F238E27FC236}">
                  <a16:creationId xmlns:a16="http://schemas.microsoft.com/office/drawing/2014/main" id="{5FE694CB-AE53-513D-ADC8-90EC7E53D643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7778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248">
              <a:extLst>
                <a:ext uri="{FF2B5EF4-FFF2-40B4-BE49-F238E27FC236}">
                  <a16:creationId xmlns:a16="http://schemas.microsoft.com/office/drawing/2014/main" id="{D95AD3C5-0A1E-88BF-6E1D-A3C6F6F795C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2232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Line 249">
              <a:extLst>
                <a:ext uri="{FF2B5EF4-FFF2-40B4-BE49-F238E27FC236}">
                  <a16:creationId xmlns:a16="http://schemas.microsoft.com/office/drawing/2014/main" id="{812C467B-D6E3-3FA7-7631-DB7A27C6B644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866776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Line 250">
              <a:extLst>
                <a:ext uri="{FF2B5EF4-FFF2-40B4-BE49-F238E27FC236}">
                  <a16:creationId xmlns:a16="http://schemas.microsoft.com/office/drawing/2014/main" id="{85BAEBBD-033D-3567-7BB4-5F71F73650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12813"/>
              <a:ext cx="179388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Line 251">
              <a:extLst>
                <a:ext uri="{FF2B5EF4-FFF2-40B4-BE49-F238E27FC236}">
                  <a16:creationId xmlns:a16="http://schemas.microsoft.com/office/drawing/2014/main" id="{8D82D04A-54B5-64CB-386F-887695F0B491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957263"/>
              <a:ext cx="14922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Line 252">
              <a:extLst>
                <a:ext uri="{FF2B5EF4-FFF2-40B4-BE49-F238E27FC236}">
                  <a16:creationId xmlns:a16="http://schemas.microsoft.com/office/drawing/2014/main" id="{5555F6CC-E2A4-D4C1-9D99-C1352955161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5483226" y="1001713"/>
              <a:ext cx="104775" cy="0"/>
            </a:xfrm>
            <a:prstGeom prst="lin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B49F864-FA2A-B398-5A4B-65617545E187}"/>
              </a:ext>
            </a:extLst>
          </p:cNvPr>
          <p:cNvSpPr txBox="1"/>
          <p:nvPr/>
        </p:nvSpPr>
        <p:spPr>
          <a:xfrm>
            <a:off x="383220" y="281137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spotify_artists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C000B6E-D9A7-1992-7074-0A9F4E5E0690}"/>
              </a:ext>
            </a:extLst>
          </p:cNvPr>
          <p:cNvCxnSpPr>
            <a:cxnSpLocks/>
          </p:cNvCxnSpPr>
          <p:nvPr/>
        </p:nvCxnSpPr>
        <p:spPr>
          <a:xfrm>
            <a:off x="391668" y="2285835"/>
            <a:ext cx="2279904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4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Picture 33" descr="Shape&#10;&#10;Description automatically generated with low confidence">
            <a:extLst>
              <a:ext uri="{FF2B5EF4-FFF2-40B4-BE49-F238E27FC236}">
                <a16:creationId xmlns:a16="http://schemas.microsoft.com/office/drawing/2014/main" id="{F9CB26A2-81BA-13AE-6037-6D6265AD14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709" y="2865421"/>
            <a:ext cx="258819" cy="258819"/>
          </a:xfrm>
          <a:prstGeom prst="rect">
            <a:avLst/>
          </a:prstGeom>
        </p:spPr>
      </p:pic>
      <p:sp>
        <p:nvSpPr>
          <p:cNvPr id="1032" name="TextBox 1031">
            <a:extLst>
              <a:ext uri="{FF2B5EF4-FFF2-40B4-BE49-F238E27FC236}">
                <a16:creationId xmlns:a16="http://schemas.microsoft.com/office/drawing/2014/main" id="{3AD0C471-6548-0BFD-CA07-294965E4E7C2}"/>
              </a:ext>
            </a:extLst>
          </p:cNvPr>
          <p:cNvSpPr txBox="1"/>
          <p:nvPr/>
        </p:nvSpPr>
        <p:spPr>
          <a:xfrm>
            <a:off x="383220" y="331039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spotify_albums</a:t>
            </a:r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83220" y="3927876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grpSp>
        <p:nvGrpSpPr>
          <p:cNvPr id="1047" name="Group 1046">
            <a:extLst>
              <a:ext uri="{FF2B5EF4-FFF2-40B4-BE49-F238E27FC236}">
                <a16:creationId xmlns:a16="http://schemas.microsoft.com/office/drawing/2014/main" id="{8C468BC8-8E50-7814-3BAF-BBDF0078CB61}"/>
              </a:ext>
            </a:extLst>
          </p:cNvPr>
          <p:cNvGrpSpPr/>
          <p:nvPr/>
        </p:nvGrpSpPr>
        <p:grpSpPr>
          <a:xfrm>
            <a:off x="604792" y="3377523"/>
            <a:ext cx="232655" cy="232655"/>
            <a:chOff x="6203951" y="2895601"/>
            <a:chExt cx="346075" cy="346075"/>
          </a:xfrm>
        </p:grpSpPr>
        <p:sp>
          <p:nvSpPr>
            <p:cNvPr id="1048" name="Freeform 197">
              <a:extLst>
                <a:ext uri="{FF2B5EF4-FFF2-40B4-BE49-F238E27FC236}">
                  <a16:creationId xmlns:a16="http://schemas.microsoft.com/office/drawing/2014/main" id="{AED95390-B28C-785A-C767-5242A176A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4276" y="3076576"/>
              <a:ext cx="60325" cy="58738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9" name="Freeform 198">
              <a:extLst>
                <a:ext uri="{FF2B5EF4-FFF2-40B4-BE49-F238E27FC236}">
                  <a16:creationId xmlns:a16="http://schemas.microsoft.com/office/drawing/2014/main" id="{8AB72C4B-5001-D281-3BAF-943042968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4601" y="2940051"/>
              <a:ext cx="90488" cy="150813"/>
            </a:xfrm>
            <a:custGeom>
              <a:avLst/>
              <a:gdLst>
                <a:gd name="T0" fmla="*/ 0 w 57"/>
                <a:gd name="T1" fmla="*/ 95 h 95"/>
                <a:gd name="T2" fmla="*/ 0 w 57"/>
                <a:gd name="T3" fmla="*/ 38 h 95"/>
                <a:gd name="T4" fmla="*/ 57 w 57"/>
                <a:gd name="T5" fmla="*/ 0 h 95"/>
                <a:gd name="T6" fmla="*/ 57 w 57"/>
                <a:gd name="T7" fmla="*/ 7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5">
                  <a:moveTo>
                    <a:pt x="0" y="95"/>
                  </a:moveTo>
                  <a:lnTo>
                    <a:pt x="0" y="38"/>
                  </a:lnTo>
                  <a:lnTo>
                    <a:pt x="57" y="0"/>
                  </a:lnTo>
                  <a:lnTo>
                    <a:pt x="57" y="71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0" name="Rectangle 199">
              <a:extLst>
                <a:ext uri="{FF2B5EF4-FFF2-40B4-BE49-F238E27FC236}">
                  <a16:creationId xmlns:a16="http://schemas.microsoft.com/office/drawing/2014/main" id="{43021DA6-4BCF-D690-0476-9F7551FF06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3951" y="2895601"/>
              <a:ext cx="300038" cy="300038"/>
            </a:xfrm>
            <a:prstGeom prst="rect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1" name="Freeform 200">
              <a:extLst>
                <a:ext uri="{FF2B5EF4-FFF2-40B4-BE49-F238E27FC236}">
                  <a16:creationId xmlns:a16="http://schemas.microsoft.com/office/drawing/2014/main" id="{3838B541-D4E0-568F-2509-3E9629691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8401" y="2940051"/>
              <a:ext cx="301625" cy="301625"/>
            </a:xfrm>
            <a:custGeom>
              <a:avLst/>
              <a:gdLst>
                <a:gd name="T0" fmla="*/ 180 w 190"/>
                <a:gd name="T1" fmla="*/ 0 h 190"/>
                <a:gd name="T2" fmla="*/ 190 w 190"/>
                <a:gd name="T3" fmla="*/ 0 h 190"/>
                <a:gd name="T4" fmla="*/ 190 w 190"/>
                <a:gd name="T5" fmla="*/ 190 h 190"/>
                <a:gd name="T6" fmla="*/ 0 w 190"/>
                <a:gd name="T7" fmla="*/ 190 h 190"/>
                <a:gd name="T8" fmla="*/ 0 w 190"/>
                <a:gd name="T9" fmla="*/ 18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0" h="190">
                  <a:moveTo>
                    <a:pt x="180" y="0"/>
                  </a:moveTo>
                  <a:lnTo>
                    <a:pt x="190" y="0"/>
                  </a:lnTo>
                  <a:lnTo>
                    <a:pt x="190" y="190"/>
                  </a:lnTo>
                  <a:lnTo>
                    <a:pt x="0" y="190"/>
                  </a:lnTo>
                  <a:lnTo>
                    <a:pt x="0" y="180"/>
                  </a:ln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2" name="Freeform 201">
              <a:extLst>
                <a:ext uri="{FF2B5EF4-FFF2-40B4-BE49-F238E27FC236}">
                  <a16:creationId xmlns:a16="http://schemas.microsoft.com/office/drawing/2014/main" id="{3EA1A5AD-FA24-36B5-7F79-EFF6733BAB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4764" y="3046413"/>
              <a:ext cx="60325" cy="60325"/>
            </a:xfrm>
            <a:custGeom>
              <a:avLst/>
              <a:gdLst>
                <a:gd name="T0" fmla="*/ 16 w 16"/>
                <a:gd name="T1" fmla="*/ 12 h 16"/>
                <a:gd name="T2" fmla="*/ 8 w 16"/>
                <a:gd name="T3" fmla="*/ 16 h 16"/>
                <a:gd name="T4" fmla="*/ 0 w 16"/>
                <a:gd name="T5" fmla="*/ 8 h 16"/>
                <a:gd name="T6" fmla="*/ 8 w 16"/>
                <a:gd name="T7" fmla="*/ 0 h 16"/>
                <a:gd name="T8" fmla="*/ 16 w 16"/>
                <a:gd name="T9" fmla="*/ 0 h 16"/>
                <a:gd name="T10" fmla="*/ 16 w 16"/>
                <a:gd name="T11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2"/>
                  </a:moveTo>
                  <a:cubicBezTo>
                    <a:pt x="16" y="16"/>
                    <a:pt x="12" y="16"/>
                    <a:pt x="8" y="16"/>
                  </a:cubicBezTo>
                  <a:cubicBezTo>
                    <a:pt x="4" y="16"/>
                    <a:pt x="0" y="14"/>
                    <a:pt x="0" y="8"/>
                  </a:cubicBezTo>
                  <a:cubicBezTo>
                    <a:pt x="0" y="2"/>
                    <a:pt x="4" y="0"/>
                    <a:pt x="8" y="0"/>
                  </a:cubicBezTo>
                  <a:cubicBezTo>
                    <a:pt x="12" y="0"/>
                    <a:pt x="14" y="0"/>
                    <a:pt x="16" y="0"/>
                  </a:cubicBezTo>
                  <a:cubicBezTo>
                    <a:pt x="16" y="4"/>
                    <a:pt x="16" y="8"/>
                    <a:pt x="16" y="12"/>
                  </a:cubicBezTo>
                  <a:close/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605112" y="3955943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26" name="TextBox 28">
            <a:extLst>
              <a:ext uri="{FF2B5EF4-FFF2-40B4-BE49-F238E27FC236}">
                <a16:creationId xmlns:a16="http://schemas.microsoft.com/office/drawing/2014/main" id="{BFE641C2-ED06-99AD-6B00-D4CB03ADB443}"/>
              </a:ext>
            </a:extLst>
          </p:cNvPr>
          <p:cNvSpPr txBox="1"/>
          <p:nvPr/>
        </p:nvSpPr>
        <p:spPr>
          <a:xfrm>
            <a:off x="364749" y="4384247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Insights into dataset</a:t>
            </a:r>
          </a:p>
        </p:txBody>
      </p:sp>
      <p:pic>
        <p:nvPicPr>
          <p:cNvPr id="50" name="Graphic 26" descr="Customer review outline">
            <a:extLst>
              <a:ext uri="{FF2B5EF4-FFF2-40B4-BE49-F238E27FC236}">
                <a16:creationId xmlns:a16="http://schemas.microsoft.com/office/drawing/2014/main" id="{5CF07DC6-152B-783F-EAD9-A77E9AAAA3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5823" y="4425545"/>
            <a:ext cx="284321" cy="28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395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14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E642CB68-7691-44D5-88F4-20E83F6DA0D7}"/>
              </a:ext>
            </a:extLst>
          </p:cNvPr>
          <p:cNvSpPr/>
          <p:nvPr/>
        </p:nvSpPr>
        <p:spPr>
          <a:xfrm>
            <a:off x="63342" y="0"/>
            <a:ext cx="3063240" cy="6858000"/>
          </a:xfrm>
          <a:prstGeom prst="rect">
            <a:avLst/>
          </a:prstGeom>
          <a:solidFill>
            <a:srgbClr val="191414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53" name="Rectangle: Single Corner Rounded 52">
            <a:extLst>
              <a:ext uri="{FF2B5EF4-FFF2-40B4-BE49-F238E27FC236}">
                <a16:creationId xmlns:a16="http://schemas.microsoft.com/office/drawing/2014/main" id="{5BE43F74-9C87-66AE-9F3E-0B77D17F00DC}"/>
              </a:ext>
            </a:extLst>
          </p:cNvPr>
          <p:cNvSpPr/>
          <p:nvPr/>
        </p:nvSpPr>
        <p:spPr>
          <a:xfrm rot="5400000">
            <a:off x="966486" y="-966488"/>
            <a:ext cx="1145894" cy="3078870"/>
          </a:xfrm>
          <a:prstGeom prst="round1Rect">
            <a:avLst/>
          </a:prstGeom>
          <a:solidFill>
            <a:srgbClr val="0C0D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91033" y="2738949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Insight into dataset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Our Dataset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65E560A-5878-F6A4-D133-56FE5AC42BB5}"/>
              </a:ext>
            </a:extLst>
          </p:cNvPr>
          <p:cNvSpPr txBox="1"/>
          <p:nvPr/>
        </p:nvSpPr>
        <p:spPr>
          <a:xfrm>
            <a:off x="374772" y="1328352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us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main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dataset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>
                <a:solidFill>
                  <a:schemeClr val="bg1"/>
                </a:solidFill>
                <a:latin typeface="Söhne"/>
                <a:sym typeface="Wingdings" pitchFamily="2" charset="2"/>
              </a:rPr>
              <a:t>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spotify_tracks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Audio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features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available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Accousticness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,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dancebility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Genres (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missing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for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42%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of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dataset</a:t>
            </a: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Lyrics (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available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in different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languagse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spotify_artists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Popularity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b="0" i="0" u="none" strike="noStrike" dirty="0" err="1">
                <a:solidFill>
                  <a:schemeClr val="bg1"/>
                </a:solidFill>
                <a:effectLst/>
                <a:latin typeface="Söhne"/>
              </a:rPr>
              <a:t>followers</a:t>
            </a: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sp>
        <p:nvSpPr>
          <p:cNvPr id="60" name="Rectangle: Top Corners Rounded 59">
            <a:extLst>
              <a:ext uri="{FF2B5EF4-FFF2-40B4-BE49-F238E27FC236}">
                <a16:creationId xmlns:a16="http://schemas.microsoft.com/office/drawing/2014/main" id="{A8B32FA7-9DD5-84FD-B013-2AC801BA3D78}"/>
              </a:ext>
            </a:extLst>
          </p:cNvPr>
          <p:cNvSpPr/>
          <p:nvPr/>
        </p:nvSpPr>
        <p:spPr>
          <a:xfrm>
            <a:off x="11079126" y="6308725"/>
            <a:ext cx="777912" cy="549275"/>
          </a:xfrm>
          <a:prstGeom prst="round2SameRect">
            <a:avLst/>
          </a:prstGeom>
          <a:solidFill>
            <a:srgbClr val="1DB9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044" name="Straight Connector 1043">
            <a:extLst>
              <a:ext uri="{FF2B5EF4-FFF2-40B4-BE49-F238E27FC236}">
                <a16:creationId xmlns:a16="http://schemas.microsoft.com/office/drawing/2014/main" id="{C89FD349-03DF-7969-4E20-94C89D32B59F}"/>
              </a:ext>
            </a:extLst>
          </p:cNvPr>
          <p:cNvCxnSpPr>
            <a:cxnSpLocks/>
          </p:cNvCxnSpPr>
          <p:nvPr/>
        </p:nvCxnSpPr>
        <p:spPr>
          <a:xfrm>
            <a:off x="3428683" y="6583362"/>
            <a:ext cx="7101840" cy="0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Slide Number Placeholder 4">
            <a:extLst>
              <a:ext uri="{FF2B5EF4-FFF2-40B4-BE49-F238E27FC236}">
                <a16:creationId xmlns:a16="http://schemas.microsoft.com/office/drawing/2014/main" id="{5CA130BB-4BBB-5DA4-96B0-88C5D390A2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74553" y="6400800"/>
            <a:ext cx="587058" cy="36512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043" name="TextBox 1042">
            <a:extLst>
              <a:ext uri="{FF2B5EF4-FFF2-40B4-BE49-F238E27FC236}">
                <a16:creationId xmlns:a16="http://schemas.microsoft.com/office/drawing/2014/main" id="{74FF25D1-9C7F-1C6F-B359-8B986150EDAA}"/>
              </a:ext>
            </a:extLst>
          </p:cNvPr>
          <p:cNvSpPr txBox="1"/>
          <p:nvPr/>
        </p:nvSpPr>
        <p:spPr>
          <a:xfrm>
            <a:off x="374772" y="2286338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research questions</a:t>
            </a:r>
          </a:p>
        </p:txBody>
      </p: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68418050-7D1D-3CEF-10BB-7D6E6CCEBE0F}"/>
              </a:ext>
            </a:extLst>
          </p:cNvPr>
          <p:cNvGrpSpPr/>
          <p:nvPr/>
        </p:nvGrpSpPr>
        <p:grpSpPr>
          <a:xfrm>
            <a:off x="596664" y="2314405"/>
            <a:ext cx="225423" cy="260013"/>
            <a:chOff x="5581651" y="2895601"/>
            <a:chExt cx="300038" cy="346076"/>
          </a:xfrm>
        </p:grpSpPr>
        <p:sp>
          <p:nvSpPr>
            <p:cNvPr id="1054" name="Oval 187">
              <a:extLst>
                <a:ext uri="{FF2B5EF4-FFF2-40B4-BE49-F238E27FC236}">
                  <a16:creationId xmlns:a16="http://schemas.microsoft.com/office/drawing/2014/main" id="{7D48A757-82DF-88FB-211F-6BC979033EA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19751" y="3014664"/>
              <a:ext cx="225425" cy="227013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5" name="Oval 188">
              <a:extLst>
                <a:ext uri="{FF2B5EF4-FFF2-40B4-BE49-F238E27FC236}">
                  <a16:creationId xmlns:a16="http://schemas.microsoft.com/office/drawing/2014/main" id="{23B0E393-8B1A-CED4-43DD-8272BDAFD7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02301" y="3098801"/>
              <a:ext cx="58738" cy="58738"/>
            </a:xfrm>
            <a:prstGeom prst="ellipse">
              <a:avLst/>
            </a:pr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6" name="Oval 189">
              <a:extLst>
                <a:ext uri="{FF2B5EF4-FFF2-40B4-BE49-F238E27FC236}">
                  <a16:creationId xmlns:a16="http://schemas.microsoft.com/office/drawing/2014/main" id="{5701FB16-F8EE-6283-4CD0-01363F2647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526" y="3121026"/>
              <a:ext cx="14288" cy="14288"/>
            </a:xfrm>
            <a:prstGeom prst="ellipse">
              <a:avLst/>
            </a:prstGeom>
            <a:noFill/>
            <a:ln w="14288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7" name="Freeform 190">
              <a:extLst>
                <a:ext uri="{FF2B5EF4-FFF2-40B4-BE49-F238E27FC236}">
                  <a16:creationId xmlns:a16="http://schemas.microsoft.com/office/drawing/2014/main" id="{AC453D95-C011-C689-99ED-5E6CE9385C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2463" y="3063876"/>
              <a:ext cx="63500" cy="65088"/>
            </a:xfrm>
            <a:custGeom>
              <a:avLst/>
              <a:gdLst>
                <a:gd name="T0" fmla="*/ 0 w 17"/>
                <a:gd name="T1" fmla="*/ 0 h 17"/>
                <a:gd name="T2" fmla="*/ 17 w 17"/>
                <a:gd name="T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0" y="0"/>
                  </a:moveTo>
                  <a:cubicBezTo>
                    <a:pt x="10" y="0"/>
                    <a:pt x="17" y="7"/>
                    <a:pt x="17" y="1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8" name="Freeform 191">
              <a:extLst>
                <a:ext uri="{FF2B5EF4-FFF2-40B4-BE49-F238E27FC236}">
                  <a16:creationId xmlns:a16="http://schemas.microsoft.com/office/drawing/2014/main" id="{21D04144-1BB1-AC42-5DA6-D1EC0A27E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667376" y="3128964"/>
              <a:ext cx="65088" cy="63500"/>
            </a:xfrm>
            <a:custGeom>
              <a:avLst/>
              <a:gdLst>
                <a:gd name="T0" fmla="*/ 17 w 17"/>
                <a:gd name="T1" fmla="*/ 17 h 17"/>
                <a:gd name="T2" fmla="*/ 0 w 17"/>
                <a:gd name="T3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7" h="17">
                  <a:moveTo>
                    <a:pt x="17" y="17"/>
                  </a:moveTo>
                  <a:cubicBezTo>
                    <a:pt x="7" y="17"/>
                    <a:pt x="0" y="10"/>
                    <a:pt x="0" y="0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59" name="Freeform 192">
              <a:extLst>
                <a:ext uri="{FF2B5EF4-FFF2-40B4-BE49-F238E27FC236}">
                  <a16:creationId xmlns:a16="http://schemas.microsoft.com/office/drawing/2014/main" id="{134AF8E5-D5F6-94EC-F5A4-2003F41066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1651" y="2895601"/>
              <a:ext cx="300038" cy="179388"/>
            </a:xfrm>
            <a:custGeom>
              <a:avLst/>
              <a:gdLst>
                <a:gd name="T0" fmla="*/ 67 w 80"/>
                <a:gd name="T1" fmla="*/ 48 h 48"/>
                <a:gd name="T2" fmla="*/ 68 w 80"/>
                <a:gd name="T3" fmla="*/ 18 h 48"/>
                <a:gd name="T4" fmla="*/ 56 w 80"/>
                <a:gd name="T5" fmla="*/ 26 h 48"/>
                <a:gd name="T6" fmla="*/ 48 w 80"/>
                <a:gd name="T7" fmla="*/ 0 h 48"/>
                <a:gd name="T8" fmla="*/ 28 w 80"/>
                <a:gd name="T9" fmla="*/ 26 h 48"/>
                <a:gd name="T10" fmla="*/ 12 w 80"/>
                <a:gd name="T11" fmla="*/ 18 h 48"/>
                <a:gd name="T12" fmla="*/ 13 w 80"/>
                <a:gd name="T13" fmla="*/ 4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0" h="48">
                  <a:moveTo>
                    <a:pt x="67" y="48"/>
                  </a:moveTo>
                  <a:cubicBezTo>
                    <a:pt x="80" y="38"/>
                    <a:pt x="68" y="18"/>
                    <a:pt x="68" y="18"/>
                  </a:cubicBezTo>
                  <a:cubicBezTo>
                    <a:pt x="68" y="18"/>
                    <a:pt x="60" y="26"/>
                    <a:pt x="56" y="26"/>
                  </a:cubicBezTo>
                  <a:cubicBezTo>
                    <a:pt x="56" y="10"/>
                    <a:pt x="44" y="18"/>
                    <a:pt x="48" y="0"/>
                  </a:cubicBezTo>
                  <a:cubicBezTo>
                    <a:pt x="31" y="3"/>
                    <a:pt x="24" y="10"/>
                    <a:pt x="28" y="26"/>
                  </a:cubicBezTo>
                  <a:cubicBezTo>
                    <a:pt x="20" y="26"/>
                    <a:pt x="12" y="18"/>
                    <a:pt x="12" y="18"/>
                  </a:cubicBezTo>
                  <a:cubicBezTo>
                    <a:pt x="12" y="18"/>
                    <a:pt x="0" y="34"/>
                    <a:pt x="13" y="47"/>
                  </a:cubicBezTo>
                </a:path>
              </a:pathLst>
            </a:custGeom>
            <a:noFill/>
            <a:ln w="14288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pic>
        <p:nvPicPr>
          <p:cNvPr id="27" name="Graphic 26" descr="Customer review outline">
            <a:extLst>
              <a:ext uri="{FF2B5EF4-FFF2-40B4-BE49-F238E27FC236}">
                <a16:creationId xmlns:a16="http://schemas.microsoft.com/office/drawing/2014/main" id="{9E441735-64FC-E2D3-778C-4784AF24B2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0400" y="2809706"/>
            <a:ext cx="284321" cy="284321"/>
          </a:xfrm>
          <a:prstGeom prst="rect">
            <a:avLst/>
          </a:prstGeom>
        </p:spPr>
      </p:pic>
      <p:sp>
        <p:nvSpPr>
          <p:cNvPr id="3" name="TextBox 17">
            <a:extLst>
              <a:ext uri="{FF2B5EF4-FFF2-40B4-BE49-F238E27FC236}">
                <a16:creationId xmlns:a16="http://schemas.microsoft.com/office/drawing/2014/main" id="{3DBE3D22-ED5F-AC5A-9A75-518ACD588BF0}"/>
              </a:ext>
            </a:extLst>
          </p:cNvPr>
          <p:cNvSpPr txBox="1"/>
          <p:nvPr/>
        </p:nvSpPr>
        <p:spPr>
          <a:xfrm>
            <a:off x="3474402" y="388280"/>
            <a:ext cx="52309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Methods: Our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203779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355AC3A1-175C-0DC3-DBAF-F626A9F3780A}"/>
              </a:ext>
            </a:extLst>
          </p:cNvPr>
          <p:cNvSpPr txBox="1"/>
          <p:nvPr/>
        </p:nvSpPr>
        <p:spPr>
          <a:xfrm>
            <a:off x="3474402" y="388280"/>
            <a:ext cx="78412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1DB954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</a:t>
            </a:r>
            <a:r>
              <a:rPr lang="en-US" sz="4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Steps - Genres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6B618-2CF9-7941-4EA2-0BAE302EE4DF}"/>
              </a:ext>
            </a:extLst>
          </p:cNvPr>
          <p:cNvSpPr txBox="1"/>
          <p:nvPr/>
        </p:nvSpPr>
        <p:spPr>
          <a:xfrm>
            <a:off x="383220" y="1308203"/>
            <a:ext cx="2296800" cy="366917"/>
          </a:xfrm>
          <a:prstGeom prst="roundRect">
            <a:avLst/>
          </a:prstGeom>
          <a:gradFill>
            <a:gsLst>
              <a:gs pos="0">
                <a:schemeClr val="bg1">
                  <a:lumMod val="50000"/>
                  <a:alpha val="45000"/>
                </a:schemeClr>
              </a:gs>
              <a:gs pos="100000">
                <a:srgbClr val="191414">
                  <a:alpha val="25000"/>
                </a:srgbClr>
              </a:gs>
            </a:gsLst>
            <a:lin ang="4200000" scaled="0"/>
          </a:gradFill>
        </p:spPr>
        <p:txBody>
          <a:bodyPr wrap="none" lIns="684000" rtlCol="0" anchor="ctr">
            <a:no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Preprocessing Steps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CCABAF-CABD-0DCA-146A-8DF8AA94EF98}"/>
              </a:ext>
            </a:extLst>
          </p:cNvPr>
          <p:cNvSpPr txBox="1"/>
          <p:nvPr/>
        </p:nvSpPr>
        <p:spPr>
          <a:xfrm>
            <a:off x="383220" y="1843963"/>
            <a:ext cx="2296800" cy="366917"/>
          </a:xfrm>
          <a:prstGeom prst="roundRect">
            <a:avLst/>
          </a:prstGeom>
          <a:noFill/>
        </p:spPr>
        <p:txBody>
          <a:bodyPr wrap="none" lIns="684000" rtlCol="0" anchor="ctr">
            <a:no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EDA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2D323B2B-1A46-4DE2-23B4-AE05B947C523}"/>
              </a:ext>
            </a:extLst>
          </p:cNvPr>
          <p:cNvSpPr/>
          <p:nvPr/>
        </p:nvSpPr>
        <p:spPr>
          <a:xfrm>
            <a:off x="3428683" y="1367642"/>
            <a:ext cx="8382635" cy="4756908"/>
          </a:xfrm>
          <a:prstGeom prst="roundRect">
            <a:avLst>
              <a:gd name="adj" fmla="val 7408"/>
            </a:avLst>
          </a:prstGeom>
          <a:solidFill>
            <a:srgbClr val="0A0A0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6429CB9-9544-2C8E-5FE0-1DF020713FDA}"/>
              </a:ext>
            </a:extLst>
          </p:cNvPr>
          <p:cNvSpPr txBox="1"/>
          <p:nvPr/>
        </p:nvSpPr>
        <p:spPr>
          <a:xfrm>
            <a:off x="3678542" y="1492875"/>
            <a:ext cx="3960000" cy="366917"/>
          </a:xfrm>
          <a:prstGeom prst="rect">
            <a:avLst/>
          </a:prstGeom>
          <a:noFill/>
        </p:spPr>
        <p:txBody>
          <a:bodyPr wrap="none" lIns="0" rIns="0" rtlCol="0" anchor="ctr">
            <a:noAutofit/>
          </a:bodyPr>
          <a:lstStyle/>
          <a:p>
            <a:endParaRPr lang="en-US" sz="14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4CCABAB-F10A-642D-34EC-706C8A69764F}"/>
              </a:ext>
            </a:extLst>
          </p:cNvPr>
          <p:cNvSpPr txBox="1"/>
          <p:nvPr/>
        </p:nvSpPr>
        <p:spPr>
          <a:xfrm>
            <a:off x="3678541" y="1569060"/>
            <a:ext cx="7929163" cy="4431689"/>
          </a:xfrm>
          <a:prstGeom prst="rect">
            <a:avLst/>
          </a:prstGeom>
          <a:noFill/>
        </p:spPr>
        <p:txBody>
          <a:bodyPr wrap="square" lIns="0" rIns="0" rtlCol="0" anchor="t" anchorCtr="0"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de-AT" sz="2800" b="0" i="0" u="none" strike="noStrike" dirty="0">
                <a:solidFill>
                  <a:schemeClr val="bg1"/>
                </a:solidFill>
                <a:effectLst/>
                <a:latin typeface="Söhne"/>
              </a:rPr>
              <a:t>Genres: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convertion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into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list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lowercase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remove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characters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Tokenization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de-AT" sz="2800" dirty="0" err="1">
                <a:solidFill>
                  <a:schemeClr val="bg1"/>
                </a:solidFill>
                <a:latin typeface="Söhne"/>
              </a:rPr>
              <a:t>No</a:t>
            </a:r>
            <a:r>
              <a:rPr lang="de-AT" sz="2800" dirty="0">
                <a:solidFill>
                  <a:schemeClr val="bg1"/>
                </a:solidFill>
                <a:latin typeface="Söhne"/>
              </a:rPr>
              <a:t> „classic“ </a:t>
            </a:r>
            <a:r>
              <a:rPr lang="de-AT" sz="2800" dirty="0" err="1">
                <a:solidFill>
                  <a:schemeClr val="bg1"/>
                </a:solidFill>
                <a:latin typeface="Söhne"/>
              </a:rPr>
              <a:t>stopwords</a:t>
            </a:r>
            <a:endParaRPr lang="de-AT" sz="2800" dirty="0">
              <a:solidFill>
                <a:schemeClr val="bg1"/>
              </a:solidFill>
              <a:latin typeface="Söhne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dirty="0">
              <a:solidFill>
                <a:srgbClr val="CCCCCC"/>
              </a:solidFill>
              <a:effectLst/>
              <a:latin typeface="Menlo" panose="020B0609030804020204" pitchFamily="49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endParaRPr lang="de-AT" sz="2800" b="0" i="0" u="none" strike="noStrike" dirty="0">
              <a:solidFill>
                <a:schemeClr val="bg1"/>
              </a:solidFill>
              <a:effectLst/>
              <a:latin typeface="Söhne"/>
            </a:endParaRPr>
          </a:p>
        </p:txBody>
      </p:sp>
      <p:grpSp>
        <p:nvGrpSpPr>
          <p:cNvPr id="1036" name="Group 1035">
            <a:extLst>
              <a:ext uri="{FF2B5EF4-FFF2-40B4-BE49-F238E27FC236}">
                <a16:creationId xmlns:a16="http://schemas.microsoft.com/office/drawing/2014/main" id="{74F3A740-AD9E-F587-C3FF-956880489C46}"/>
              </a:ext>
            </a:extLst>
          </p:cNvPr>
          <p:cNvGrpSpPr/>
          <p:nvPr/>
        </p:nvGrpSpPr>
        <p:grpSpPr>
          <a:xfrm>
            <a:off x="591710" y="1393732"/>
            <a:ext cx="258819" cy="225423"/>
            <a:chOff x="7005638" y="3648076"/>
            <a:chExt cx="344488" cy="300038"/>
          </a:xfrm>
        </p:grpSpPr>
        <p:sp>
          <p:nvSpPr>
            <p:cNvPr id="1037" name="Freeform 90">
              <a:extLst>
                <a:ext uri="{FF2B5EF4-FFF2-40B4-BE49-F238E27FC236}">
                  <a16:creationId xmlns:a16="http://schemas.microsoft.com/office/drawing/2014/main" id="{78C37A5C-C91B-9044-27D6-8F391B845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5638" y="3648076"/>
              <a:ext cx="344488" cy="269875"/>
            </a:xfrm>
            <a:custGeom>
              <a:avLst/>
              <a:gdLst>
                <a:gd name="T0" fmla="*/ 92 w 92"/>
                <a:gd name="T1" fmla="*/ 66 h 72"/>
                <a:gd name="T2" fmla="*/ 86 w 92"/>
                <a:gd name="T3" fmla="*/ 72 h 72"/>
                <a:gd name="T4" fmla="*/ 6 w 92"/>
                <a:gd name="T5" fmla="*/ 72 h 72"/>
                <a:gd name="T6" fmla="*/ 0 w 92"/>
                <a:gd name="T7" fmla="*/ 66 h 72"/>
                <a:gd name="T8" fmla="*/ 0 w 92"/>
                <a:gd name="T9" fmla="*/ 6 h 72"/>
                <a:gd name="T10" fmla="*/ 6 w 92"/>
                <a:gd name="T11" fmla="*/ 0 h 72"/>
                <a:gd name="T12" fmla="*/ 86 w 92"/>
                <a:gd name="T13" fmla="*/ 0 h 72"/>
                <a:gd name="T14" fmla="*/ 92 w 92"/>
                <a:gd name="T15" fmla="*/ 6 h 72"/>
                <a:gd name="T16" fmla="*/ 92 w 92"/>
                <a:gd name="T17" fmla="*/ 6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2" h="72">
                  <a:moveTo>
                    <a:pt x="92" y="66"/>
                  </a:moveTo>
                  <a:cubicBezTo>
                    <a:pt x="92" y="69"/>
                    <a:pt x="89" y="72"/>
                    <a:pt x="86" y="72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3" y="72"/>
                    <a:pt x="0" y="69"/>
                    <a:pt x="0" y="6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9" y="0"/>
                    <a:pt x="92" y="3"/>
                    <a:pt x="92" y="6"/>
                  </a:cubicBezTo>
                  <a:lnTo>
                    <a:pt x="92" y="66"/>
                  </a:lnTo>
                  <a:close/>
                </a:path>
              </a:pathLst>
            </a:cu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8" name="Line 91">
              <a:extLst>
                <a:ext uri="{FF2B5EF4-FFF2-40B4-BE49-F238E27FC236}">
                  <a16:creationId xmlns:a16="http://schemas.microsoft.com/office/drawing/2014/main" id="{D85A1BE9-60DB-F019-DD69-44D7B439019C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72313" y="3948113"/>
              <a:ext cx="211138" cy="0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39" name="Line 92">
              <a:extLst>
                <a:ext uri="{FF2B5EF4-FFF2-40B4-BE49-F238E27FC236}">
                  <a16:creationId xmlns:a16="http://schemas.microsoft.com/office/drawing/2014/main" id="{E958D838-16E4-F50B-23BF-CD6D45A757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178676" y="3917951"/>
              <a:ext cx="0" cy="30163"/>
            </a:xfrm>
            <a:prstGeom prst="line">
              <a:avLst/>
            </a:prstGeom>
            <a:noFill/>
            <a:ln w="9525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0" name="Oval 93">
              <a:extLst>
                <a:ext uri="{FF2B5EF4-FFF2-40B4-BE49-F238E27FC236}">
                  <a16:creationId xmlns:a16="http://schemas.microsoft.com/office/drawing/2014/main" id="{6959AF5A-8014-EB78-8EEA-A82DD80D00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0738" y="3881438"/>
              <a:ext cx="14288" cy="14288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1" name="Line 94">
              <a:extLst>
                <a:ext uri="{FF2B5EF4-FFF2-40B4-BE49-F238E27FC236}">
                  <a16:creationId xmlns:a16="http://schemas.microsoft.com/office/drawing/2014/main" id="{A5EAEB2C-1728-5B92-187E-D54C3F255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7005638" y="3857626"/>
              <a:ext cx="344488" cy="0"/>
            </a:xfrm>
            <a:prstGeom prst="line">
              <a:avLst/>
            </a:pr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42" name="Freeform 95">
              <a:extLst>
                <a:ext uri="{FF2B5EF4-FFF2-40B4-BE49-F238E27FC236}">
                  <a16:creationId xmlns:a16="http://schemas.microsoft.com/office/drawing/2014/main" id="{7E997864-CC9D-D8DD-EE44-D04B09CB7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576" y="3703638"/>
              <a:ext cx="82550" cy="101600"/>
            </a:xfrm>
            <a:custGeom>
              <a:avLst/>
              <a:gdLst>
                <a:gd name="T0" fmla="*/ 0 w 52"/>
                <a:gd name="T1" fmla="*/ 0 h 64"/>
                <a:gd name="T2" fmla="*/ 0 w 52"/>
                <a:gd name="T3" fmla="*/ 64 h 64"/>
                <a:gd name="T4" fmla="*/ 52 w 52"/>
                <a:gd name="T5" fmla="*/ 33 h 64"/>
                <a:gd name="T6" fmla="*/ 0 w 52"/>
                <a:gd name="T7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64">
                  <a:moveTo>
                    <a:pt x="0" y="0"/>
                  </a:moveTo>
                  <a:lnTo>
                    <a:pt x="0" y="64"/>
                  </a:lnTo>
                  <a:lnTo>
                    <a:pt x="52" y="3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BDBC168-5E83-5A26-1807-D17A43DDA94D}"/>
              </a:ext>
            </a:extLst>
          </p:cNvPr>
          <p:cNvGrpSpPr>
            <a:grpSpLocks noChangeAspect="1"/>
          </p:cNvGrpSpPr>
          <p:nvPr/>
        </p:nvGrpSpPr>
        <p:grpSpPr>
          <a:xfrm>
            <a:off x="602808" y="1919421"/>
            <a:ext cx="236623" cy="216000"/>
            <a:chOff x="3398838" y="5076826"/>
            <a:chExt cx="346075" cy="315913"/>
          </a:xfrm>
        </p:grpSpPr>
        <p:sp>
          <p:nvSpPr>
            <p:cNvPr id="4" name="Rectangle 80">
              <a:extLst>
                <a:ext uri="{FF2B5EF4-FFF2-40B4-BE49-F238E27FC236}">
                  <a16:creationId xmlns:a16="http://schemas.microsoft.com/office/drawing/2014/main" id="{3F517093-719C-FCD0-64BC-E827197D9EE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07682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Rectangle 81">
              <a:extLst>
                <a:ext uri="{FF2B5EF4-FFF2-40B4-BE49-F238E27FC236}">
                  <a16:creationId xmlns:a16="http://schemas.microsoft.com/office/drawing/2014/main" id="{F23C2109-496B-3C7B-5FE8-EDC05FBE88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197476"/>
              <a:ext cx="225425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Rectangle 82">
              <a:extLst>
                <a:ext uri="{FF2B5EF4-FFF2-40B4-BE49-F238E27FC236}">
                  <a16:creationId xmlns:a16="http://schemas.microsoft.com/office/drawing/2014/main" id="{700C700D-F062-129E-AA5C-1B5835903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19488" y="5316539"/>
              <a:ext cx="225425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Rectangle 83">
              <a:extLst>
                <a:ext uri="{FF2B5EF4-FFF2-40B4-BE49-F238E27FC236}">
                  <a16:creationId xmlns:a16="http://schemas.microsoft.com/office/drawing/2014/main" id="{138246D0-38CB-78DF-4534-BDF97510D6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07682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Rectangle 84">
              <a:extLst>
                <a:ext uri="{FF2B5EF4-FFF2-40B4-BE49-F238E27FC236}">
                  <a16:creationId xmlns:a16="http://schemas.microsoft.com/office/drawing/2014/main" id="{B85A494E-E948-3963-AB4A-3D367E28AE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197476"/>
              <a:ext cx="74613" cy="74613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85">
              <a:extLst>
                <a:ext uri="{FF2B5EF4-FFF2-40B4-BE49-F238E27FC236}">
                  <a16:creationId xmlns:a16="http://schemas.microsoft.com/office/drawing/2014/main" id="{C5E7F8FF-6801-F903-4275-FB0B3ADE89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98838" y="5316539"/>
              <a:ext cx="74613" cy="76200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</p:spTree>
    <p:extLst>
      <p:ext uri="{BB962C8B-B14F-4D97-AF65-F5344CB8AC3E}">
        <p14:creationId xmlns:p14="http://schemas.microsoft.com/office/powerpoint/2010/main" val="17438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F37BEC-45E3-14AF-B724-08007BD6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Word Cloud Genres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E172568-F5F4-41F4-3060-31A54F0A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5494" y="1447800"/>
            <a:ext cx="7421011" cy="39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588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AD5FB2-6780-DA8F-05B2-863288617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Top Genres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9EB3951C-2213-28B1-AA9F-39D3DCACF7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874" y="2132886"/>
            <a:ext cx="5895738" cy="4203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264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434</Words>
  <Application>Microsoft Office PowerPoint</Application>
  <PresentationFormat>Breitbild</PresentationFormat>
  <Paragraphs>133</Paragraphs>
  <Slides>19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Arial</vt:lpstr>
      <vt:lpstr>Calibri</vt:lpstr>
      <vt:lpstr>Menlo</vt:lpstr>
      <vt:lpstr>Segoe UI</vt:lpstr>
      <vt:lpstr>Söhne</vt:lpstr>
      <vt:lpstr>Office Theme</vt:lpstr>
      <vt:lpstr>PowerPoint-Präsentation</vt:lpstr>
      <vt:lpstr>Introduction</vt:lpstr>
      <vt:lpstr>PowerPoint-Präsentation</vt:lpstr>
      <vt:lpstr>Related Work/Motivation</vt:lpstr>
      <vt:lpstr>PowerPoint-Präsentation</vt:lpstr>
      <vt:lpstr>PowerPoint-Präsentation</vt:lpstr>
      <vt:lpstr>PowerPoint-Präsentation</vt:lpstr>
      <vt:lpstr>Word Cloud Genres</vt:lpstr>
      <vt:lpstr>Top Genres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Conclusions and Future Work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24slides18</dc:creator>
  <cp:lastModifiedBy>Marianne S</cp:lastModifiedBy>
  <cp:revision>32</cp:revision>
  <dcterms:created xsi:type="dcterms:W3CDTF">2022-08-29T02:34:37Z</dcterms:created>
  <dcterms:modified xsi:type="dcterms:W3CDTF">2023-10-31T07:24:42Z</dcterms:modified>
</cp:coreProperties>
</file>

<file path=docProps/thumbnail.jpeg>
</file>